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302" r:id="rId4"/>
    <p:sldId id="298" r:id="rId5"/>
    <p:sldId id="303" r:id="rId6"/>
    <p:sldId id="310" r:id="rId7"/>
    <p:sldId id="304" r:id="rId8"/>
    <p:sldId id="305" r:id="rId9"/>
    <p:sldId id="306" r:id="rId10"/>
    <p:sldId id="307" r:id="rId11"/>
    <p:sldId id="308" r:id="rId12"/>
    <p:sldId id="309" r:id="rId13"/>
    <p:sldId id="257" r:id="rId14"/>
    <p:sldId id="274" r:id="rId15"/>
    <p:sldId id="258" r:id="rId16"/>
    <p:sldId id="275" r:id="rId17"/>
    <p:sldId id="259" r:id="rId18"/>
    <p:sldId id="276" r:id="rId19"/>
    <p:sldId id="260" r:id="rId20"/>
    <p:sldId id="277" r:id="rId21"/>
    <p:sldId id="261" r:id="rId22"/>
    <p:sldId id="278" r:id="rId23"/>
    <p:sldId id="262" r:id="rId24"/>
    <p:sldId id="279" r:id="rId25"/>
    <p:sldId id="263" r:id="rId26"/>
    <p:sldId id="280" r:id="rId27"/>
    <p:sldId id="264" r:id="rId28"/>
    <p:sldId id="281" r:id="rId29"/>
    <p:sldId id="265" r:id="rId30"/>
    <p:sldId id="282" r:id="rId31"/>
    <p:sldId id="30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4660"/>
  </p:normalViewPr>
  <p:slideViewPr>
    <p:cSldViewPr>
      <p:cViewPr varScale="1">
        <p:scale>
          <a:sx n="106" d="100"/>
          <a:sy n="106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9C57D-B7DE-4415-8E9F-BE10A2595DDD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E98BC-F837-42F5-80B2-754F4CB103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527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0E60F-2A9D-4620-9066-73F2B8D5A437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C2EF6-7E2A-4E64-A1CB-095C5F236C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99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8BD79-802F-4C9F-939C-AA0F4DA12936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34C34-7686-4C61-A1BD-A2396E0E0A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778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98942-5EB6-4ED1-B8BB-577A9E3540F4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D2950-6A1E-493E-8F27-E1242CEC2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91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D4156-AF4F-4DCC-BA60-5546B020D96F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2E50D-746C-4C6B-A7F6-B379CE4742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629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2492E-B1F9-4FD7-8C3D-2DFD09DDA8C7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2BCA4-F55E-4258-A9D3-08B8B7EE0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346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4B3CD-BBF8-49DE-9A26-E1D9D54BA412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E81BF-B2F8-4A7F-ABEF-3892A9F54A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399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CC24A-F63E-4DC9-8A7F-BF036AD5B730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BBFB1-C388-4870-B206-3A51D5C79D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880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0748-7723-4D37-A0D3-CDFD7039E818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CAE71-0DBF-4A34-8FA6-3A03A54F01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080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5325-21DC-4E31-A1B0-646B3C0E3313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C4E07-C461-4F2B-879D-74521E5DF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2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1992-9944-4F05-9D29-27B38430598E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28259-0FF9-46EC-8259-4997B8720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723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8C5808-39A5-4509-8965-6A52649AB4A5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E20FA1D-280A-4621-B342-825CE21C29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pringboard.collegeboard.com/SB/login.action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pringboard.collegeboard.com/SB/login.action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pringboard.collegeboard.com/SB/login.action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133600"/>
            <a:ext cx="5753162" cy="280511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943600" y="5181600"/>
            <a:ext cx="2743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Practice Questions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001000" cy="762000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The Practice Test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32" y="2209800"/>
            <a:ext cx="8430936" cy="382905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2933700" y="4953000"/>
            <a:ext cx="5448300" cy="7620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Accept or Change Preferences and Click Select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221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001000" cy="762000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The Practice Test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70" y="1447800"/>
            <a:ext cx="8094630" cy="50101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0" y="1371600"/>
            <a:ext cx="3810000" cy="32766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You are asked one final time if this is the correct test.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Click “Yes, Start My Test.”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8456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001000" cy="762000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The Practice Test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1295400"/>
            <a:ext cx="8410575" cy="5301745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3886200" y="5835145"/>
            <a:ext cx="3657600" cy="7620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Begin Test Now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11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8153400" y="6172200"/>
            <a:ext cx="762000" cy="5334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Answer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 Click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" y="1100137"/>
            <a:ext cx="9048750" cy="4657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" y="900112"/>
            <a:ext cx="7496175" cy="505777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1104900" y="152400"/>
            <a:ext cx="6934200" cy="533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Solution</a:t>
            </a:r>
            <a:endParaRPr lang="en-US" sz="36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914400" y="1066800"/>
            <a:ext cx="3138488" cy="4343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 entire terrarium holds 384 cubic inches.    8 × 6 × 8</a:t>
            </a:r>
          </a:p>
          <a:p>
            <a:endParaRPr lang="en-US" dirty="0" smtClean="0"/>
          </a:p>
          <a:p>
            <a:r>
              <a:rPr lang="en-US" dirty="0" smtClean="0"/>
              <a:t>1/3 of 384 = 128 cubic inches.</a:t>
            </a:r>
          </a:p>
          <a:p>
            <a:endParaRPr lang="en-US" dirty="0" smtClean="0"/>
          </a:p>
          <a:p>
            <a:r>
              <a:rPr lang="en-US" dirty="0" smtClean="0"/>
              <a:t>H (4) is 2 inches of soil = 96 cubic inches of soil (not enough because not 1/3)</a:t>
            </a:r>
          </a:p>
          <a:p>
            <a:endParaRPr lang="en-US" dirty="0" smtClean="0"/>
          </a:p>
          <a:p>
            <a:r>
              <a:rPr lang="en-US" dirty="0" smtClean="0"/>
              <a:t>H (8) is 6 inches of soil = 288 cubic inches of soil (you don’t have that much.)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200" y="5957887"/>
            <a:ext cx="8915400" cy="838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 values between heights of 5 inches and 7 inches are equivalent to 3, 4 and 5 inches of soil.  They equate to 144, 192 and 240 cubic inches of soil.  All three meet the requirements.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8153400" y="6172200"/>
            <a:ext cx="762000" cy="5334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Answer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 Click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62200" y="609600"/>
            <a:ext cx="4505325" cy="5972175"/>
            <a:chOff x="2428874" y="705716"/>
            <a:chExt cx="4505325" cy="59721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8874" y="705716"/>
              <a:ext cx="4505325" cy="27813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8874" y="3487016"/>
              <a:ext cx="4505325" cy="3190875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819150"/>
            <a:ext cx="4000500" cy="588645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104900" y="152400"/>
            <a:ext cx="6934200" cy="533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Solution</a:t>
            </a:r>
            <a:endParaRPr lang="en-US" sz="36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04800" y="1752600"/>
            <a:ext cx="1905000" cy="388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expanded, both expressions are equivalent.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3 × 3 </a:t>
            </a:r>
            <a:r>
              <a:rPr lang="en-US" dirty="0"/>
              <a:t>×</a:t>
            </a:r>
            <a:r>
              <a:rPr lang="en-US" dirty="0" smtClean="0"/>
              <a:t> 3 </a:t>
            </a:r>
            <a:r>
              <a:rPr lang="en-US" dirty="0"/>
              <a:t>×</a:t>
            </a:r>
            <a:r>
              <a:rPr lang="en-US" dirty="0" smtClean="0"/>
              <a:t> 3 </a:t>
            </a:r>
            <a:r>
              <a:rPr lang="en-US" dirty="0"/>
              <a:t>×</a:t>
            </a:r>
            <a:r>
              <a:rPr lang="en-US" dirty="0" smtClean="0"/>
              <a:t> 3</a:t>
            </a:r>
          </a:p>
          <a:p>
            <a:pPr algn="ctr"/>
            <a:r>
              <a:rPr lang="en-US" dirty="0" smtClean="0"/>
              <a:t>9 </a:t>
            </a:r>
            <a:r>
              <a:rPr lang="en-US" dirty="0"/>
              <a:t>× 3 × 3 × 3</a:t>
            </a:r>
          </a:p>
          <a:p>
            <a:pPr algn="ctr"/>
            <a:r>
              <a:rPr lang="en-US" dirty="0" smtClean="0"/>
              <a:t>27 </a:t>
            </a:r>
            <a:r>
              <a:rPr lang="en-US" dirty="0"/>
              <a:t>× 3 × 3</a:t>
            </a:r>
          </a:p>
          <a:p>
            <a:pPr algn="ctr"/>
            <a:r>
              <a:rPr lang="en-US" dirty="0" smtClean="0"/>
              <a:t>81 </a:t>
            </a:r>
            <a:r>
              <a:rPr lang="en-US" dirty="0"/>
              <a:t>× </a:t>
            </a:r>
            <a:r>
              <a:rPr lang="en-US" dirty="0" smtClean="0"/>
              <a:t>3</a:t>
            </a:r>
          </a:p>
          <a:p>
            <a:pPr algn="ctr"/>
            <a:r>
              <a:rPr lang="en-US" dirty="0" smtClean="0"/>
              <a:t>243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8153400" y="6172200"/>
            <a:ext cx="762000" cy="5334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Answer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 Click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" y="957262"/>
            <a:ext cx="9058275" cy="4943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1223962"/>
            <a:ext cx="7562850" cy="441007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104900" y="152400"/>
            <a:ext cx="6934200" cy="533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Solution</a:t>
            </a:r>
            <a:endParaRPr lang="en-US" sz="36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371600" y="5105400"/>
            <a:ext cx="6324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Numbers decrease in value as you move left on a number line.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8153400" y="6172200"/>
            <a:ext cx="762000" cy="5334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Answer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 Click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" y="1166812"/>
            <a:ext cx="8982075" cy="452437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01000" cy="5562600"/>
          </a:xfrm>
          <a:ln w="762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rgbClr val="C00000"/>
                </a:solidFill>
                <a:latin typeface="Arial Black" pitchFamily="34" charset="0"/>
              </a:rPr>
              <a:t>The Number of Questions: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900" dirty="0" smtClean="0">
              <a:solidFill>
                <a:srgbClr val="92D05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 startAt="2"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 startAt="2"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 startAt="2"/>
              <a:defRPr/>
            </a:pPr>
            <a:endParaRPr lang="en-US" sz="1800" dirty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  <a:hlinkClick r:id="rId3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685800" y="1177925"/>
            <a:ext cx="708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Bookman Old Style" panose="02050604050505020204" pitchFamily="18" charset="0"/>
              </a:rPr>
              <a:t>What will the test be like?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077200" cy="762000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sz="4400" baseline="30000" dirty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sz="4400" dirty="0">
                <a:latin typeface="Cambria Math" pitchFamily="18" charset="0"/>
                <a:ea typeface="Cambria Math" pitchFamily="18" charset="0"/>
              </a:rPr>
              <a:t> Grade Math 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FSA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862262"/>
            <a:ext cx="7709151" cy="2743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1181100"/>
            <a:ext cx="7600950" cy="44958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104900" y="152400"/>
            <a:ext cx="6934200" cy="533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Solution</a:t>
            </a:r>
            <a:endParaRPr lang="en-US" sz="36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609600" y="5562600"/>
            <a:ext cx="7924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There is </a:t>
            </a:r>
            <a:r>
              <a:rPr lang="en-US" dirty="0" smtClean="0">
                <a:solidFill>
                  <a:srgbClr val="FFFF00"/>
                </a:solidFill>
              </a:rPr>
              <a:t>one</a:t>
            </a:r>
            <a:r>
              <a:rPr lang="en-US" dirty="0" smtClean="0"/>
              <a:t> occurrence of </a:t>
            </a:r>
            <a:r>
              <a:rPr lang="en-US" dirty="0" smtClean="0">
                <a:solidFill>
                  <a:srgbClr val="FFFF00"/>
                </a:solidFill>
              </a:rPr>
              <a:t>3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five</a:t>
            </a:r>
            <a:r>
              <a:rPr lang="en-US" dirty="0" smtClean="0"/>
              <a:t> occurrences of </a:t>
            </a:r>
            <a:r>
              <a:rPr lang="en-US" dirty="0" smtClean="0">
                <a:solidFill>
                  <a:srgbClr val="FFFF00"/>
                </a:solidFill>
              </a:rPr>
              <a:t>3.5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seven</a:t>
            </a:r>
            <a:r>
              <a:rPr lang="en-US" dirty="0" smtClean="0"/>
              <a:t> occurrences of </a:t>
            </a:r>
            <a:r>
              <a:rPr lang="en-US" dirty="0" smtClean="0">
                <a:solidFill>
                  <a:srgbClr val="FFFF00"/>
                </a:solidFill>
              </a:rPr>
              <a:t>4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three</a:t>
            </a:r>
            <a:r>
              <a:rPr lang="en-US" dirty="0" smtClean="0"/>
              <a:t> occurrences of </a:t>
            </a:r>
            <a:r>
              <a:rPr lang="en-US" dirty="0" smtClean="0">
                <a:solidFill>
                  <a:srgbClr val="FFFF00"/>
                </a:solidFill>
              </a:rPr>
              <a:t>4.5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one</a:t>
            </a:r>
            <a:r>
              <a:rPr lang="en-US" dirty="0" smtClean="0"/>
              <a:t> occurrence of </a:t>
            </a:r>
            <a:r>
              <a:rPr lang="en-US" dirty="0" smtClean="0">
                <a:solidFill>
                  <a:srgbClr val="FFFF00"/>
                </a:solidFill>
              </a:rPr>
              <a:t>5</a:t>
            </a:r>
            <a:r>
              <a:rPr lang="en-US" dirty="0"/>
              <a:t> </a:t>
            </a:r>
            <a:r>
              <a:rPr lang="en-US" dirty="0" smtClean="0"/>
              <a:t>in the data set given.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8153400" y="6172200"/>
            <a:ext cx="762000" cy="5334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Answer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 Click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171575"/>
            <a:ext cx="8991600" cy="45148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71575"/>
            <a:ext cx="7620000" cy="451485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104900" y="152400"/>
            <a:ext cx="6934200" cy="533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Solution</a:t>
            </a:r>
            <a:endParaRPr lang="en-US" sz="36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533400" y="5334000"/>
            <a:ext cx="8077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Ordered pairs are always x then y (x, y) and are graphed with respect to the origin.  So, from the origin (0,0) you go right three (+3) and down two (-2).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8153400" y="6172200"/>
            <a:ext cx="762000" cy="5334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Answer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 Click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1171575"/>
            <a:ext cx="8953500" cy="45148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" y="785812"/>
            <a:ext cx="7572375" cy="52863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04900" y="152400"/>
            <a:ext cx="6934200" cy="533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Solution</a:t>
            </a:r>
            <a:endParaRPr lang="en-US" sz="3600" b="1" dirty="0"/>
          </a:p>
        </p:txBody>
      </p:sp>
      <p:sp>
        <p:nvSpPr>
          <p:cNvPr id="3" name="Right Arrow 2"/>
          <p:cNvSpPr/>
          <p:nvPr/>
        </p:nvSpPr>
        <p:spPr>
          <a:xfrm>
            <a:off x="4419600" y="2895600"/>
            <a:ext cx="12192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 units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5638800" y="3886200"/>
            <a:ext cx="1429694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 units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7068494" y="2895600"/>
            <a:ext cx="12192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 units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71600" y="6157110"/>
            <a:ext cx="6400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Students must know that a pentagon has five sides.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8153400" y="6172200"/>
            <a:ext cx="762000" cy="5334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Answer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 Click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1181100"/>
            <a:ext cx="8953500" cy="4495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1266825"/>
            <a:ext cx="7505700" cy="432435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104900" y="152400"/>
            <a:ext cx="6934200" cy="533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Solution</a:t>
            </a:r>
            <a:endParaRPr lang="en-US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371600" y="5715000"/>
            <a:ext cx="6400800" cy="1051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Students must know that a rhombus has four equal length sides with congruent opposite angles.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8153400" y="6172200"/>
            <a:ext cx="762000" cy="5334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Answer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  <a:hlinkClick r:id="rId3" action="ppaction://hlinksldjump"/>
              </a:rPr>
              <a:t>Click</a:t>
            </a:r>
            <a:r>
              <a:rPr lang="en-US" sz="1000" b="1" dirty="0">
                <a:solidFill>
                  <a:schemeClr val="bg1"/>
                </a:solidFill>
              </a:rPr>
              <a:t>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1176337"/>
            <a:ext cx="8953500" cy="45053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" y="1209675"/>
            <a:ext cx="7496175" cy="44386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04900" y="152400"/>
            <a:ext cx="6934200" cy="533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Solution</a:t>
            </a:r>
            <a:endParaRPr lang="en-US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371600" y="5715000"/>
            <a:ext cx="6400800" cy="1051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Students must know that a parallelogram has four sides.  It has  opposite equal length parallel sides, and opposite angles which are congruent.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8153400" y="6172200"/>
            <a:ext cx="762000" cy="5334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Answer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 Click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1757362"/>
            <a:ext cx="7734300" cy="334327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01000" cy="5562600"/>
          </a:xfrm>
          <a:ln w="762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rgbClr val="C00000"/>
                </a:solidFill>
                <a:latin typeface="Arial Black" pitchFamily="34" charset="0"/>
              </a:rPr>
              <a:t>How Long is the Test?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900" dirty="0" smtClean="0">
              <a:solidFill>
                <a:srgbClr val="92D05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 startAt="2"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 startAt="2"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C00000"/>
              </a:solidFill>
              <a:latin typeface="Arial Black" pitchFamily="34" charset="0"/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rgbClr val="C00000"/>
                </a:solidFill>
                <a:latin typeface="Arial Black" pitchFamily="34" charset="0"/>
              </a:rPr>
              <a:t>What are the Levels of Complexity?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  <a:hlinkClick r:id="rId3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685800" y="1177925"/>
            <a:ext cx="708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Bookman Old Style" panose="02050604050505020204" pitchFamily="18" charset="0"/>
              </a:rPr>
              <a:t>What will the test be like?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077200" cy="762000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sz="4400" baseline="30000" dirty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sz="4400" dirty="0">
                <a:latin typeface="Cambria Math" pitchFamily="18" charset="0"/>
                <a:ea typeface="Cambria Math" pitchFamily="18" charset="0"/>
              </a:rPr>
              <a:t> Grade Math 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FSA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190" y="2290762"/>
            <a:ext cx="6619875" cy="2343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592" y="5129345"/>
            <a:ext cx="6645216" cy="13046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0198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1057275"/>
            <a:ext cx="7362825" cy="47434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04900" y="152400"/>
            <a:ext cx="6934200" cy="533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Solution</a:t>
            </a:r>
            <a:endParaRPr lang="en-US" sz="36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114549" y="3810000"/>
            <a:ext cx="4914899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Area of a square is A = </a:t>
            </a:r>
            <a:r>
              <a:rPr lang="en-US" dirty="0" err="1" smtClean="0"/>
              <a:t>bh</a:t>
            </a:r>
            <a:endParaRPr lang="en-US" dirty="0" smtClean="0"/>
          </a:p>
          <a:p>
            <a:pPr algn="ctr"/>
            <a:r>
              <a:rPr lang="en-US" dirty="0" smtClean="0"/>
              <a:t>Area of a triangle is A = ½ </a:t>
            </a:r>
            <a:r>
              <a:rPr lang="en-US" dirty="0" err="1" smtClean="0"/>
              <a:t>bh</a:t>
            </a:r>
            <a:endParaRPr lang="en-US" dirty="0" smtClean="0"/>
          </a:p>
          <a:p>
            <a:pPr algn="ctr"/>
            <a:r>
              <a:rPr lang="en-US" dirty="0" smtClean="0"/>
              <a:t>therefore</a:t>
            </a:r>
          </a:p>
          <a:p>
            <a:pPr algn="ctr"/>
            <a:r>
              <a:rPr lang="en-US" dirty="0" smtClean="0"/>
              <a:t>the triangle’s area is one half of the square.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1295400"/>
            <a:ext cx="8001000" cy="5410200"/>
          </a:xfrm>
          <a:ln w="76200">
            <a:solidFill>
              <a:srgbClr val="2C5E36"/>
            </a:solidFill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800" b="1" dirty="0" smtClean="0">
              <a:solidFill>
                <a:schemeClr val="tx1"/>
              </a:solidFill>
              <a:latin typeface="Bookman Old Style" pitchFamily="18" charset="0"/>
              <a:ea typeface="Cambria Math" pitchFamily="18" charset="0"/>
            </a:endParaRPr>
          </a:p>
          <a:p>
            <a:pPr>
              <a:buFont typeface="Arial" charset="0"/>
              <a:buNone/>
              <a:defRPr/>
            </a:pPr>
            <a:endParaRPr lang="en-US" sz="4400" b="1" dirty="0" smtClean="0">
              <a:ln w="19050">
                <a:solidFill>
                  <a:srgbClr val="2C5E36"/>
                </a:solidFill>
                <a:prstDash val="solid"/>
              </a:ln>
              <a:solidFill>
                <a:srgbClr val="FFFF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Arial" charset="0"/>
              <a:buNone/>
              <a:defRPr/>
            </a:pPr>
            <a:endParaRPr lang="en-US" b="1" dirty="0" smtClean="0">
              <a:ln w="19050">
                <a:solidFill>
                  <a:srgbClr val="2C5E36"/>
                </a:solidFill>
                <a:prstDash val="solid"/>
              </a:ln>
              <a:solidFill>
                <a:srgbClr val="FFFF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Arial" charset="0"/>
              <a:buNone/>
              <a:defRPr/>
            </a:pPr>
            <a:endParaRPr lang="en-US" b="1" dirty="0" smtClean="0">
              <a:ln w="19050">
                <a:solidFill>
                  <a:srgbClr val="2C5E36"/>
                </a:solidFill>
                <a:prstDash val="solid"/>
              </a:ln>
              <a:solidFill>
                <a:srgbClr val="FFFF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Arial" charset="0"/>
              <a:buNone/>
              <a:defRPr/>
            </a:pPr>
            <a:endParaRPr lang="en-US" b="1" dirty="0" smtClean="0">
              <a:ln w="19050">
                <a:solidFill>
                  <a:srgbClr val="2C5E36"/>
                </a:solidFill>
                <a:prstDash val="solid"/>
              </a:ln>
              <a:solidFill>
                <a:srgbClr val="FFFF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ln w="19050">
                  <a:solidFill>
                    <a:srgbClr val="2C5E36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We are proud of your child’s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ln w="19050">
                  <a:solidFill>
                    <a:srgbClr val="2C5E36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 efforts to learn!</a:t>
            </a:r>
            <a:endParaRPr lang="en-US" b="1" dirty="0">
              <a:ln w="19050">
                <a:solidFill>
                  <a:srgbClr val="2C5E36"/>
                </a:solidFill>
                <a:prstDash val="solid"/>
              </a:ln>
              <a:solidFill>
                <a:srgbClr val="FFFF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8600"/>
            <a:ext cx="6934200" cy="9144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Milwee Middle School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57325" y="1905000"/>
            <a:ext cx="6229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Bookman Old Style" panose="02050604050505020204" pitchFamily="18" charset="0"/>
              </a:rPr>
              <a:t>Thank you for coming!</a:t>
            </a:r>
          </a:p>
        </p:txBody>
      </p:sp>
      <p:pic>
        <p:nvPicPr>
          <p:cNvPr id="43015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200400"/>
            <a:ext cx="44577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01000" cy="5562600"/>
          </a:xfrm>
          <a:ln w="762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marL="285750" indent="-28575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solidFill>
                  <a:srgbClr val="C00000"/>
                </a:solidFill>
                <a:latin typeface="Arial Black" pitchFamily="34" charset="0"/>
              </a:rPr>
              <a:t>Does Your Child Need Computer Skills?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rgbClr val="C00000"/>
                </a:solidFill>
                <a:latin typeface="Arial Black" pitchFamily="34" charset="0"/>
              </a:rPr>
              <a:t>When is the Sixth Grade Test?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400" dirty="0" smtClean="0">
              <a:solidFill>
                <a:srgbClr val="C00000"/>
              </a:solidFill>
              <a:latin typeface="Arial Black" pitchFamily="34" charset="0"/>
              <a:hlinkClick r:id="rId3"/>
            </a:endParaRPr>
          </a:p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The district testing dates for grades 5 through</a:t>
            </a:r>
          </a:p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8 is April 13</a:t>
            </a:r>
            <a:r>
              <a:rPr lang="en-US" sz="2400" baseline="30000" dirty="0" smtClean="0">
                <a:solidFill>
                  <a:schemeClr val="tx1"/>
                </a:solidFill>
                <a:latin typeface="Arial Black" pitchFamily="34" charset="0"/>
              </a:rPr>
              <a:t>th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 through May 8</a:t>
            </a:r>
            <a:r>
              <a:rPr lang="en-US" sz="2400" baseline="30000" dirty="0" smtClean="0">
                <a:solidFill>
                  <a:schemeClr val="tx1"/>
                </a:solidFill>
                <a:latin typeface="Arial Black" pitchFamily="34" charset="0"/>
              </a:rPr>
              <a:t>th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 2015.</a:t>
            </a:r>
          </a:p>
        </p:txBody>
      </p:sp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838200" y="1524000"/>
            <a:ext cx="708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Bookman Old Style" panose="02050604050505020204" pitchFamily="18" charset="0"/>
              </a:rPr>
              <a:t>What will the test be like?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001000" cy="762000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sz="4400" baseline="30000" dirty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sz="4400" dirty="0">
                <a:latin typeface="Cambria Math" pitchFamily="18" charset="0"/>
                <a:ea typeface="Cambria Math" pitchFamily="18" charset="0"/>
              </a:rPr>
              <a:t> Grade Math 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FSA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" y="2762250"/>
            <a:ext cx="6724650" cy="11620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01000" cy="5562600"/>
          </a:xfrm>
          <a:ln w="762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normAutofit fontScale="550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800" dirty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rgbClr val="C00000"/>
                </a:solidFill>
                <a:latin typeface="Arial Black" pitchFamily="34" charset="0"/>
              </a:rPr>
              <a:t>User id:		MLMS-FCAT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rgbClr val="C00000"/>
                </a:solidFill>
                <a:latin typeface="Arial Black" pitchFamily="34" charset="0"/>
              </a:rPr>
              <a:t>Password:		testing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3800" dirty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rgbClr val="C00000"/>
                </a:solidFill>
                <a:latin typeface="Arial Black" pitchFamily="34" charset="0"/>
              </a:rPr>
              <a:t>Or Students:		Use your own account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3800" dirty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rgbClr val="C00000"/>
                </a:solidFill>
                <a:latin typeface="Arial Black" pitchFamily="34" charset="0"/>
              </a:rPr>
              <a:t>Parents:		Join the SCPS Public Wi-Fi.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3300" dirty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500" dirty="0" smtClean="0">
                <a:solidFill>
                  <a:schemeClr val="tx1"/>
                </a:solidFill>
                <a:latin typeface="Arial Black" pitchFamily="34" charset="0"/>
              </a:rPr>
              <a:t>Launch a browser such as Firefox or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500" dirty="0" smtClean="0">
                <a:solidFill>
                  <a:schemeClr val="tx1"/>
                </a:solidFill>
                <a:latin typeface="Arial Black" pitchFamily="34" charset="0"/>
              </a:rPr>
              <a:t>Chrome.</a:t>
            </a:r>
            <a:endParaRPr lang="en-US" sz="4500" dirty="0">
              <a:solidFill>
                <a:schemeClr val="tx1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500" dirty="0" smtClean="0">
                <a:solidFill>
                  <a:srgbClr val="C00000"/>
                </a:solidFill>
                <a:latin typeface="Arial Black" pitchFamily="34" charset="0"/>
              </a:rPr>
              <a:t>Go to FSASSESSMENTS.ORG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800" dirty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001000" cy="762000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The Practice Test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371600"/>
            <a:ext cx="7543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Log On to Our Computers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7785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01000" cy="5562600"/>
          </a:xfrm>
          <a:ln w="762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marL="285750" indent="-28575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800" dirty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C00000"/>
              </a:solidFill>
              <a:latin typeface="Arial Black" pitchFamily="34" charset="0"/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800" dirty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001000" cy="762000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The Practice Test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87" y="2362200"/>
            <a:ext cx="6905625" cy="3810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00" y="1371600"/>
            <a:ext cx="7543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www.fsassessments.org/training-test</a:t>
            </a:r>
            <a:endParaRPr lang="en-US" sz="3200" b="1" dirty="0"/>
          </a:p>
        </p:txBody>
      </p:sp>
      <p:sp>
        <p:nvSpPr>
          <p:cNvPr id="8" name="Left Arrow 7"/>
          <p:cNvSpPr/>
          <p:nvPr/>
        </p:nvSpPr>
        <p:spPr>
          <a:xfrm>
            <a:off x="2933699" y="4724400"/>
            <a:ext cx="3352800" cy="7620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Take the Training Test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81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001000" cy="762000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The Practice Test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34" y="1241748"/>
            <a:ext cx="8353603" cy="551750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8600" y="5562600"/>
            <a:ext cx="3962400" cy="119665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You will be signing in as a guest, so click Sign In.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236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001000" cy="762000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The Practice Test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4" y="1143000"/>
            <a:ext cx="8239051" cy="5628573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3886200" y="4800600"/>
            <a:ext cx="3352800" cy="7620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6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2362200" y="6082926"/>
            <a:ext cx="3352800" cy="7620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Yes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942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001000" cy="762000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The Practice Test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5400"/>
            <a:ext cx="8305800" cy="537899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09600" y="4267200"/>
            <a:ext cx="4000500" cy="762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5</a:t>
            </a:r>
            <a:r>
              <a:rPr lang="en-US" baseline="30000" dirty="0" smtClean="0"/>
              <a:t>th</a:t>
            </a:r>
            <a:r>
              <a:rPr lang="en-US" dirty="0" smtClean="0"/>
              <a:t> and 6</a:t>
            </a:r>
            <a:r>
              <a:rPr lang="en-US" baseline="30000" dirty="0" smtClean="0"/>
              <a:t>th</a:t>
            </a:r>
            <a:r>
              <a:rPr lang="en-US" dirty="0" smtClean="0"/>
              <a:t> Grade Mathematics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47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556</Words>
  <Application>Microsoft Office PowerPoint</Application>
  <PresentationFormat>On-screen Show (4:3)</PresentationFormat>
  <Paragraphs>144</Paragraphs>
  <Slides>31</Slides>
  <Notes>0</Notes>
  <HiddenSlides>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Bookman Old Style</vt:lpstr>
      <vt:lpstr>Calibri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Milwee Middle School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Lynda</dc:creator>
  <cp:lastModifiedBy>Lynda Corlett</cp:lastModifiedBy>
  <cp:revision>87</cp:revision>
  <dcterms:created xsi:type="dcterms:W3CDTF">2013-03-02T23:53:33Z</dcterms:created>
  <dcterms:modified xsi:type="dcterms:W3CDTF">2015-02-05T00:29:33Z</dcterms:modified>
</cp:coreProperties>
</file>